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7"/>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85" r:id="rId19"/>
    <p:sldId id="386" r:id="rId20"/>
    <p:sldId id="382" r:id="rId21"/>
    <p:sldId id="384" r:id="rId22"/>
    <p:sldId id="378" r:id="rId23"/>
    <p:sldId id="379" r:id="rId24"/>
    <p:sldId id="373" r:id="rId25"/>
    <p:sldId id="3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p:restoredTop sz="95903"/>
  </p:normalViewPr>
  <p:slideViewPr>
    <p:cSldViewPr snapToGrid="0" snapToObjects="1">
      <p:cViewPr varScale="1">
        <p:scale>
          <a:sx n="110" d="100"/>
          <a:sy n="110" d="100"/>
        </p:scale>
        <p:origin x="424" y="16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効果を感じられたか？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727-D840-8EE4-D6C9F081B02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727-D840-8EE4-D6C9F081B025}"/>
              </c:ext>
            </c:extLst>
          </c:dPt>
          <c:dLbls>
            <c:dLbl>
              <c:idx val="0"/>
              <c:layout>
                <c:manualLayout>
                  <c:x val="-0.21598397316346674"/>
                  <c:y val="-0.1575117783749980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bestFit"/>
              <c:showLegendKey val="0"/>
              <c:showVal val="0"/>
              <c:showCatName val="0"/>
              <c:showSerName val="0"/>
              <c:showPercent val="1"/>
              <c:showBubbleSize val="0"/>
              <c:extLst>
                <c:ext xmlns:c15="http://schemas.microsoft.com/office/drawing/2012/chart" uri="{CE6537A1-D6FC-4f65-9D91-7224C49458BB}">
                  <c15:layout>
                    <c:manualLayout>
                      <c:w val="0.22280437709509235"/>
                      <c:h val="0.16956203738514658"/>
                    </c:manualLayout>
                  </c15:layout>
                </c:ext>
                <c:ext xmlns:c16="http://schemas.microsoft.com/office/drawing/2014/chart" uri="{C3380CC4-5D6E-409C-BE32-E72D297353CC}">
                  <c16:uniqueId val="{00000002-6727-D840-8EE4-D6C9F081B025}"/>
                </c:ext>
              </c:extLst>
            </c:dLbl>
            <c:dLbl>
              <c:idx val="1"/>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727-D840-8EE4-D6C9F081B02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感じた</c:v>
                </c:pt>
                <c:pt idx="1">
                  <c:v>感じなかった</c:v>
                </c:pt>
              </c:strCache>
            </c:strRef>
          </c:cat>
          <c:val>
            <c:numRef>
              <c:f>Sheet1!$B$2:$B$3</c:f>
              <c:numCache>
                <c:formatCode>General</c:formatCode>
                <c:ptCount val="2"/>
                <c:pt idx="0">
                  <c:v>13</c:v>
                </c:pt>
                <c:pt idx="1">
                  <c:v>3</c:v>
                </c:pt>
              </c:numCache>
            </c:numRef>
          </c:val>
          <c:extLst>
            <c:ext xmlns:c16="http://schemas.microsoft.com/office/drawing/2014/chart" uri="{C3380CC4-5D6E-409C-BE32-E72D297353CC}">
              <c16:uniqueId val="{00000000-6727-D840-8EE4-D6C9F081B0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2021/2/26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18</a:t>
            </a:fld>
            <a:endParaRPr kumimoji="1" lang="ja-JP" altLang="en-US"/>
          </a:p>
        </p:txBody>
      </p:sp>
    </p:spTree>
    <p:extLst>
      <p:ext uri="{BB962C8B-B14F-4D97-AF65-F5344CB8AC3E}">
        <p14:creationId xmlns:p14="http://schemas.microsoft.com/office/powerpoint/2010/main" val="181893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19</a:t>
            </a:fld>
            <a:endParaRPr kumimoji="1" lang="ja-JP" altLang="en-US"/>
          </a:p>
        </p:txBody>
      </p:sp>
    </p:spTree>
    <p:extLst>
      <p:ext uri="{BB962C8B-B14F-4D97-AF65-F5344CB8AC3E}">
        <p14:creationId xmlns:p14="http://schemas.microsoft.com/office/powerpoint/2010/main" val="376761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2021/2/26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2021/2/26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2021/2/26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2021/2/26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2021/2/26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2021/2/26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2021/2/26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a:xfrm>
            <a:off x="680322" y="4394039"/>
            <a:ext cx="8144134" cy="1117687"/>
          </a:xfrm>
        </p:spPr>
        <p:txBody>
          <a:bodyPr>
            <a:normAutofit fontScale="92500"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a:xfrm>
                <a:off x="661271" y="2336873"/>
                <a:ext cx="9613861" cy="3599316"/>
              </a:xfrm>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r>
                  <a:rPr lang="en-US" altLang="ja-JP" sz="2000" dirty="0"/>
                  <a:t>(</a:t>
                </a:r>
                <a:r>
                  <a:rPr lang="ja-JP" altLang="en-US" sz="2000"/>
                  <a:t>秒</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xfrm>
                <a:off x="661271" y="2336873"/>
                <a:ext cx="9613861" cy="3599316"/>
              </a:xfrm>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133601" y="1844016"/>
            <a:ext cx="8160582" cy="4861872"/>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a:xfrm>
            <a:off x="680321" y="753228"/>
            <a:ext cx="9613861" cy="1080938"/>
          </a:xfrm>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lang="ja-JP" altLang="en-US" sz="3200"/>
              <a:t>慶應義塾</a:t>
            </a:r>
            <a:r>
              <a:rPr lang="en-US" altLang="ja-JP" sz="3200" dirty="0"/>
              <a:t> </a:t>
            </a:r>
            <a:r>
              <a:rPr lang="ja-JP" altLang="en-US" sz="3200"/>
              <a:t>大学生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1503681" y="1986621"/>
            <a:ext cx="8526342" cy="472109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
        <p:nvSpPr>
          <p:cNvPr id="5" name="四角形吹き出し 4">
            <a:extLst>
              <a:ext uri="{FF2B5EF4-FFF2-40B4-BE49-F238E27FC236}">
                <a16:creationId xmlns:a16="http://schemas.microsoft.com/office/drawing/2014/main" id="{74B99583-8D48-A745-AABD-DD5F24441AF6}"/>
              </a:ext>
            </a:extLst>
          </p:cNvPr>
          <p:cNvSpPr/>
          <p:nvPr/>
        </p:nvSpPr>
        <p:spPr>
          <a:xfrm>
            <a:off x="992418" y="4551076"/>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F97A500-D208-B243-96B1-EAD43548AD89}"/>
              </a:ext>
            </a:extLst>
          </p:cNvPr>
          <p:cNvSpPr/>
          <p:nvPr/>
        </p:nvSpPr>
        <p:spPr>
          <a:xfrm>
            <a:off x="412955" y="5220929"/>
            <a:ext cx="4748980" cy="1263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・全体の傾向はぴったり（やや見積もり短め）</a:t>
            </a:r>
            <a:endParaRPr kumimoji="1" lang="en-US" altLang="ja-JP" dirty="0"/>
          </a:p>
          <a:p>
            <a:endParaRPr kumimoji="1" lang="en-US" altLang="ja-JP" dirty="0"/>
          </a:p>
          <a:p>
            <a:r>
              <a:rPr kumimoji="1" lang="ja-JP" altLang="en-US"/>
              <a:t>・ただし、個人差が大きい</a:t>
            </a:r>
            <a:endParaRPr kumimoji="1" lang="en-US" altLang="ja-JP" dirty="0"/>
          </a:p>
        </p:txBody>
      </p:sp>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kumimoji="1" lang="ja-JP" altLang="en-US"/>
                  <a:t>タスク別：</a:t>
                </a:r>
                <a:endParaRPr kumimoji="1" lang="en-US" altLang="ja-JP" dirty="0"/>
              </a:p>
              <a:p>
                <a:pPr marL="0" indent="0">
                  <a:buNone/>
                </a:pPr>
                <a:r>
                  <a:rPr kumimoji="1" lang="en-US" altLang="ja-JP" dirty="0"/>
                  <a:t> </a:t>
                </a:r>
                <a14:m>
                  <m:oMath xmlns:m="http://schemas.openxmlformats.org/officeDocument/2006/math">
                    <m:r>
                      <a:rPr kumimoji="1" lang="en-US" altLang="ja-JP" sz="3200" i="1" dirty="0" smtClean="0">
                        <a:latin typeface="Cambria Math" panose="02040503050406030204" pitchFamily="18" charset="0"/>
                      </a:rPr>
                      <m:t>𝑦</m:t>
                    </m:r>
                    <m:r>
                      <a:rPr kumimoji="1" lang="en-US" altLang="ja-JP" sz="3200" i="1" dirty="0" smtClean="0">
                        <a:latin typeface="Cambria Math" panose="02040503050406030204" pitchFamily="18" charset="0"/>
                      </a:rPr>
                      <m:t>=0.96</m:t>
                    </m:r>
                    <m:r>
                      <a:rPr kumimoji="1" lang="en-US" altLang="ja-JP" sz="3200" i="1" dirty="0" smtClean="0">
                        <a:latin typeface="Cambria Math" panose="02040503050406030204" pitchFamily="18" charset="0"/>
                      </a:rPr>
                      <m:t>𝑥</m:t>
                    </m:r>
                  </m:oMath>
                </a14:m>
                <a:endParaRPr kumimoji="1" lang="en-US" altLang="ja-JP" sz="3200" dirty="0"/>
              </a:p>
              <a:p>
                <a:pPr marL="0" indent="0">
                  <a:buNone/>
                </a:pPr>
                <a:endParaRPr kumimoji="1" lang="en-US" altLang="ja-JP" sz="800" dirty="0"/>
              </a:p>
              <a:p>
                <a:r>
                  <a:rPr lang="ja-JP" altLang="en-US"/>
                  <a:t>全体：</a:t>
                </a:r>
                <a:endParaRPr lang="en-US" altLang="ja-JP" dirty="0"/>
              </a:p>
              <a:p>
                <a:pPr marL="0" indent="0">
                  <a:buNone/>
                </a:pPr>
                <a:r>
                  <a:rPr lang="en-US" altLang="ja-JP" dirty="0"/>
                  <a:t> </a:t>
                </a:r>
                <a14:m>
                  <m:oMath xmlns:m="http://schemas.openxmlformats.org/officeDocument/2006/math">
                    <m:r>
                      <a:rPr lang="en-US" altLang="ja-JP" sz="3200" i="1" dirty="0">
                        <a:latin typeface="Cambria Math" panose="02040503050406030204" pitchFamily="18" charset="0"/>
                      </a:rPr>
                      <m:t>𝑦</m:t>
                    </m:r>
                    <m:r>
                      <a:rPr lang="en-US" altLang="ja-JP" sz="3200" i="1" dirty="0">
                        <a:latin typeface="Cambria Math" panose="02040503050406030204" pitchFamily="18" charset="0"/>
                      </a:rPr>
                      <m:t>=0.99</m:t>
                    </m:r>
                    <m:r>
                      <a:rPr lang="en-US" altLang="ja-JP" sz="3200" i="1" dirty="0">
                        <a:latin typeface="Cambria Math" panose="02040503050406030204" pitchFamily="18" charset="0"/>
                      </a:rPr>
                      <m:t>𝑥</m:t>
                    </m:r>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111D9C33-664E-5B4A-860F-7907C1882CAF}"/>
                  </a:ext>
                </a:extLst>
              </p:cNvPr>
              <p:cNvSpPr>
                <a:spLocks noGrp="1" noRot="1" noChangeAspect="1" noMove="1" noResize="1" noEditPoints="1" noAdjustHandles="1" noChangeArrowheads="1" noChangeShapeType="1" noTextEdit="1"/>
              </p:cNvSpPr>
              <p:nvPr>
                <p:ph idx="1"/>
              </p:nvPr>
            </p:nvSpPr>
            <p:spPr>
              <a:blipFill>
                <a:blip r:embed="rId2"/>
                <a:stretch>
                  <a:fillRect l="-2243" t="-528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4447092" y="1014450"/>
            <a:ext cx="5951414" cy="5165123"/>
          </a:xfrm>
          <a:prstGeom prst="rect">
            <a:avLst/>
          </a:prstGeom>
        </p:spPr>
      </p:pic>
      <p:sp>
        <p:nvSpPr>
          <p:cNvPr id="5" name="四角形吹き出し 4">
            <a:extLst>
              <a:ext uri="{FF2B5EF4-FFF2-40B4-BE49-F238E27FC236}">
                <a16:creationId xmlns:a16="http://schemas.microsoft.com/office/drawing/2014/main" id="{9C4A3A42-EC91-B14A-8E23-7071DF803EAF}"/>
              </a:ext>
            </a:extLst>
          </p:cNvPr>
          <p:cNvSpPr/>
          <p:nvPr/>
        </p:nvSpPr>
        <p:spPr>
          <a:xfrm>
            <a:off x="5627370" y="1910153"/>
            <a:ext cx="1066800" cy="426720"/>
          </a:xfrm>
          <a:prstGeom prst="wedgeRectCallout">
            <a:avLst>
              <a:gd name="adj1" fmla="val 37349"/>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1.93</a:t>
            </a:r>
            <a:endParaRPr kumimoji="1" lang="ja-JP" altLang="en-US"/>
          </a:p>
        </p:txBody>
      </p:sp>
      <p:sp>
        <p:nvSpPr>
          <p:cNvPr id="8" name="四角形吹き出し 7">
            <a:extLst>
              <a:ext uri="{FF2B5EF4-FFF2-40B4-BE49-F238E27FC236}">
                <a16:creationId xmlns:a16="http://schemas.microsoft.com/office/drawing/2014/main" id="{56BD606C-2FAE-7C4C-A335-40FE123360E5}"/>
              </a:ext>
            </a:extLst>
          </p:cNvPr>
          <p:cNvSpPr/>
          <p:nvPr/>
        </p:nvSpPr>
        <p:spPr>
          <a:xfrm>
            <a:off x="8374380" y="3536114"/>
            <a:ext cx="1066800" cy="426720"/>
          </a:xfrm>
          <a:prstGeom prst="wedgeRectCallout">
            <a:avLst>
              <a:gd name="adj1" fmla="val -38366"/>
              <a:gd name="adj2" fmla="val -8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0.69</a:t>
            </a:r>
            <a:endParaRPr kumimoji="1" lang="ja-JP" altLang="en-US"/>
          </a:p>
        </p:txBody>
      </p:sp>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982546" y="611180"/>
            <a:ext cx="5311635" cy="3895592"/>
          </a:xfrm>
          <a:prstGeom prst="rect">
            <a:avLst/>
          </a:prstGeom>
        </p:spPr>
      </p:pic>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2122070" y="3501042"/>
            <a:ext cx="2681171" cy="833047"/>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7" name="図 6">
            <a:extLst>
              <a:ext uri="{FF2B5EF4-FFF2-40B4-BE49-F238E27FC236}">
                <a16:creationId xmlns:a16="http://schemas.microsoft.com/office/drawing/2014/main" id="{94374B3B-B574-E946-97F9-F049FF308A22}"/>
              </a:ext>
            </a:extLst>
          </p:cNvPr>
          <p:cNvPicPr>
            <a:picLocks noChangeAspect="1"/>
          </p:cNvPicPr>
          <p:nvPr/>
        </p:nvPicPr>
        <p:blipFill>
          <a:blip r:embed="rId4"/>
          <a:stretch>
            <a:fillRect/>
          </a:stretch>
        </p:blipFill>
        <p:spPr>
          <a:xfrm>
            <a:off x="1569282" y="4641850"/>
            <a:ext cx="8724900" cy="1993900"/>
          </a:xfrm>
          <a:prstGeom prst="rect">
            <a:avLst/>
          </a:prstGeom>
        </p:spPr>
      </p:pic>
      <p:sp>
        <p:nvSpPr>
          <p:cNvPr id="8" name="正方形/長方形 7">
            <a:extLst>
              <a:ext uri="{FF2B5EF4-FFF2-40B4-BE49-F238E27FC236}">
                <a16:creationId xmlns:a16="http://schemas.microsoft.com/office/drawing/2014/main" id="{A6D854FF-2A68-B74F-96FA-9223FCE781D0}"/>
              </a:ext>
            </a:extLst>
          </p:cNvPr>
          <p:cNvSpPr/>
          <p:nvPr/>
        </p:nvSpPr>
        <p:spPr>
          <a:xfrm>
            <a:off x="5379720" y="5471160"/>
            <a:ext cx="1752600"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B4DC826-92A4-0D4D-BCC1-6645C3EAE2CB}"/>
              </a:ext>
            </a:extLst>
          </p:cNvPr>
          <p:cNvSpPr/>
          <p:nvPr/>
        </p:nvSpPr>
        <p:spPr>
          <a:xfrm>
            <a:off x="8702040" y="5462075"/>
            <a:ext cx="1592142"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四角形吹き出し 11">
            <a:extLst>
              <a:ext uri="{FF2B5EF4-FFF2-40B4-BE49-F238E27FC236}">
                <a16:creationId xmlns:a16="http://schemas.microsoft.com/office/drawing/2014/main" id="{7586BC52-75F1-1546-8E4F-73A95F42A48E}"/>
              </a:ext>
            </a:extLst>
          </p:cNvPr>
          <p:cNvSpPr/>
          <p:nvPr/>
        </p:nvSpPr>
        <p:spPr>
          <a:xfrm>
            <a:off x="781485" y="4225326"/>
            <a:ext cx="2681171" cy="833047"/>
          </a:xfrm>
          <a:prstGeom prst="wedgeRectCallout">
            <a:avLst>
              <a:gd name="adj1" fmla="val 118161"/>
              <a:gd name="adj2" fmla="val 120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100%</a:t>
            </a:r>
            <a:r>
              <a:rPr kumimoji="1" lang="ja-JP" altLang="en-US"/>
              <a:t>に近づき、</a:t>
            </a:r>
            <a:endParaRPr kumimoji="1" lang="en-US" altLang="ja-JP" dirty="0"/>
          </a:p>
          <a:p>
            <a:r>
              <a:rPr kumimoji="1" lang="ja-JP" altLang="en-US"/>
              <a:t>標準偏差も縮んだ</a:t>
            </a:r>
          </a:p>
        </p:txBody>
      </p:sp>
      <p:sp>
        <p:nvSpPr>
          <p:cNvPr id="13" name="正方形/長方形 12">
            <a:extLst>
              <a:ext uri="{FF2B5EF4-FFF2-40B4-BE49-F238E27FC236}">
                <a16:creationId xmlns:a16="http://schemas.microsoft.com/office/drawing/2014/main" id="{2C1775A5-B4E8-C44D-AE68-746024646CF8}"/>
              </a:ext>
            </a:extLst>
          </p:cNvPr>
          <p:cNvSpPr/>
          <p:nvPr/>
        </p:nvSpPr>
        <p:spPr>
          <a:xfrm>
            <a:off x="3734650" y="6205007"/>
            <a:ext cx="6559531"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773933A-C62B-8847-9D95-1EDAB777B60A}"/>
              </a:ext>
            </a:extLst>
          </p:cNvPr>
          <p:cNvSpPr txBox="1"/>
          <p:nvPr/>
        </p:nvSpPr>
        <p:spPr>
          <a:xfrm>
            <a:off x="343775" y="2113741"/>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6" name="図 5">
            <a:extLst>
              <a:ext uri="{FF2B5EF4-FFF2-40B4-BE49-F238E27FC236}">
                <a16:creationId xmlns:a16="http://schemas.microsoft.com/office/drawing/2014/main" id="{A897FC9B-89CE-D148-8494-21D0F408706B}"/>
              </a:ext>
            </a:extLst>
          </p:cNvPr>
          <p:cNvPicPr>
            <a:picLocks noChangeAspect="1"/>
          </p:cNvPicPr>
          <p:nvPr/>
        </p:nvPicPr>
        <p:blipFill>
          <a:blip r:embed="rId3"/>
          <a:stretch>
            <a:fillRect/>
          </a:stretch>
        </p:blipFill>
        <p:spPr>
          <a:xfrm>
            <a:off x="4426031" y="750806"/>
            <a:ext cx="5918952" cy="5502480"/>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197716" y="4570808"/>
            <a:ext cx="3843843" cy="1682478"/>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全てにおいて</a:t>
            </a:r>
            <a:r>
              <a:rPr kumimoji="1" lang="en-US" altLang="ja-JP" dirty="0"/>
              <a:t>F</a:t>
            </a:r>
            <a:r>
              <a:rPr kumimoji="1" lang="ja-JP" altLang="en-US"/>
              <a:t>検定の</a:t>
            </a:r>
            <a:endParaRPr kumimoji="1" lang="en-US" altLang="ja-JP" dirty="0"/>
          </a:p>
          <a:p>
            <a:r>
              <a:rPr kumimoji="1" lang="ja-JP" altLang="en-US"/>
              <a:t>有意差有</a:t>
            </a:r>
            <a:endParaRPr kumimoji="1" lang="en-US" altLang="ja-JP" dirty="0"/>
          </a:p>
          <a:p>
            <a:r>
              <a:rPr kumimoji="1" lang="ja-JP" altLang="en-US"/>
              <a:t>→分散が縮小された</a:t>
            </a:r>
            <a:endParaRPr kumimoji="1" lang="en-US" altLang="ja-JP" dirty="0"/>
          </a:p>
        </p:txBody>
      </p:sp>
      <p:sp>
        <p:nvSpPr>
          <p:cNvPr id="11" name="正方形/長方形 10">
            <a:extLst>
              <a:ext uri="{FF2B5EF4-FFF2-40B4-BE49-F238E27FC236}">
                <a16:creationId xmlns:a16="http://schemas.microsoft.com/office/drawing/2014/main" id="{ED214638-B688-1E49-A59C-F33CD6212229}"/>
              </a:ext>
            </a:extLst>
          </p:cNvPr>
          <p:cNvSpPr/>
          <p:nvPr/>
        </p:nvSpPr>
        <p:spPr>
          <a:xfrm>
            <a:off x="5392246"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044B898-5CA6-404C-8ECD-9C14FE0E1C00}"/>
              </a:ext>
            </a:extLst>
          </p:cNvPr>
          <p:cNvSpPr/>
          <p:nvPr/>
        </p:nvSpPr>
        <p:spPr>
          <a:xfrm>
            <a:off x="8375528" y="5599134"/>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9A8690D-3EEE-4A42-B94B-DD805731DD3A}"/>
              </a:ext>
            </a:extLst>
          </p:cNvPr>
          <p:cNvSpPr/>
          <p:nvPr/>
        </p:nvSpPr>
        <p:spPr>
          <a:xfrm>
            <a:off x="5392246"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4454377-DD94-5F4A-8233-1596212D545C}"/>
              </a:ext>
            </a:extLst>
          </p:cNvPr>
          <p:cNvSpPr/>
          <p:nvPr/>
        </p:nvSpPr>
        <p:spPr>
          <a:xfrm>
            <a:off x="8375528" y="2795391"/>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78C66C-A0FB-4940-B233-3E85D05A06AF}"/>
              </a:ext>
            </a:extLst>
          </p:cNvPr>
          <p:cNvSpPr txBox="1"/>
          <p:nvPr/>
        </p:nvSpPr>
        <p:spPr>
          <a:xfrm>
            <a:off x="354969" y="2100823"/>
            <a:ext cx="3878826" cy="1077218"/>
          </a:xfrm>
          <a:prstGeom prst="rect">
            <a:avLst/>
          </a:prstGeom>
          <a:noFill/>
        </p:spPr>
        <p:txBody>
          <a:bodyPr wrap="square" rtlCol="0">
            <a:spAutoFit/>
          </a:bodyPr>
          <a:lstStyle/>
          <a:p>
            <a:r>
              <a:rPr kumimoji="1" lang="ja-JP" altLang="en-US" sz="3200"/>
              <a:t>・</a:t>
            </a:r>
            <a:r>
              <a:rPr kumimoji="1" lang="en-US" altLang="ja-JP" sz="3200" dirty="0" err="1"/>
              <a:t>ADLogger</a:t>
            </a:r>
            <a:r>
              <a:rPr kumimoji="1" lang="ja-JP" altLang="en-US" sz="3200"/>
              <a:t>導入後、データのばらつきが縮小</a:t>
            </a:r>
            <a:endParaRPr kumimoji="1" lang="en-US" altLang="ja-JP" sz="3200" dirty="0"/>
          </a:p>
        </p:txBody>
      </p:sp>
    </p:spTree>
    <p:extLst>
      <p:ext uri="{BB962C8B-B14F-4D97-AF65-F5344CB8AC3E}">
        <p14:creationId xmlns:p14="http://schemas.microsoft.com/office/powerpoint/2010/main" val="158368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pic>
        <p:nvPicPr>
          <p:cNvPr id="7" name="図 6">
            <a:extLst>
              <a:ext uri="{FF2B5EF4-FFF2-40B4-BE49-F238E27FC236}">
                <a16:creationId xmlns:a16="http://schemas.microsoft.com/office/drawing/2014/main" id="{42A90AC5-A08E-8940-8083-134138A43D2F}"/>
              </a:ext>
            </a:extLst>
          </p:cNvPr>
          <p:cNvPicPr>
            <a:picLocks noChangeAspect="1"/>
          </p:cNvPicPr>
          <p:nvPr/>
        </p:nvPicPr>
        <p:blipFill>
          <a:blip r:embed="rId3"/>
          <a:stretch>
            <a:fillRect/>
          </a:stretch>
        </p:blipFill>
        <p:spPr>
          <a:xfrm>
            <a:off x="4478916" y="1194618"/>
            <a:ext cx="5815265" cy="5440087"/>
          </a:xfrm>
          <a:prstGeom prst="rect">
            <a:avLst/>
          </a:prstGeom>
        </p:spPr>
      </p:pic>
      <p:sp>
        <p:nvSpPr>
          <p:cNvPr id="5" name="四角形吹き出し 4">
            <a:extLst>
              <a:ext uri="{FF2B5EF4-FFF2-40B4-BE49-F238E27FC236}">
                <a16:creationId xmlns:a16="http://schemas.microsoft.com/office/drawing/2014/main" id="{47C7F740-C1AD-F244-9BFF-75BBE9E5FDEE}"/>
              </a:ext>
            </a:extLst>
          </p:cNvPr>
          <p:cNvSpPr/>
          <p:nvPr/>
        </p:nvSpPr>
        <p:spPr>
          <a:xfrm>
            <a:off x="192806" y="4876468"/>
            <a:ext cx="3570862" cy="1330094"/>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全ての平均が低下</a:t>
            </a:r>
            <a:endParaRPr kumimoji="1" lang="en-US" altLang="ja-JP" dirty="0"/>
          </a:p>
          <a:p>
            <a:r>
              <a:rPr kumimoji="1" lang="en-US" altLang="ja-JP" dirty="0"/>
              <a:t>T</a:t>
            </a:r>
            <a:r>
              <a:rPr kumimoji="1" lang="ja-JP" altLang="en-US"/>
              <a:t>検定では総合時間の</a:t>
            </a:r>
            <a:r>
              <a:rPr kumimoji="1" lang="en-US" altLang="ja-JP" dirty="0"/>
              <a:t>%</a:t>
            </a:r>
            <a:r>
              <a:rPr kumimoji="1" lang="ja-JP" altLang="en-US"/>
              <a:t>のみ有意差</a:t>
            </a:r>
            <a:endParaRPr kumimoji="1" lang="en-US" altLang="ja-JP" dirty="0"/>
          </a:p>
        </p:txBody>
      </p:sp>
      <p:sp>
        <p:nvSpPr>
          <p:cNvPr id="8" name="正方形/長方形 7">
            <a:extLst>
              <a:ext uri="{FF2B5EF4-FFF2-40B4-BE49-F238E27FC236}">
                <a16:creationId xmlns:a16="http://schemas.microsoft.com/office/drawing/2014/main" id="{65A36C1F-20F9-E646-AB4D-92946E1EC470}"/>
              </a:ext>
            </a:extLst>
          </p:cNvPr>
          <p:cNvSpPr/>
          <p:nvPr/>
        </p:nvSpPr>
        <p:spPr>
          <a:xfrm>
            <a:off x="4565528" y="5541515"/>
            <a:ext cx="1108762" cy="26555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E7A84EF-B9CB-704F-BC4B-706DF6566E46}"/>
              </a:ext>
            </a:extLst>
          </p:cNvPr>
          <p:cNvSpPr txBox="1"/>
          <p:nvPr/>
        </p:nvSpPr>
        <p:spPr>
          <a:xfrm>
            <a:off x="354969" y="2292552"/>
            <a:ext cx="3878826" cy="584775"/>
          </a:xfrm>
          <a:prstGeom prst="rect">
            <a:avLst/>
          </a:prstGeom>
          <a:noFill/>
        </p:spPr>
        <p:txBody>
          <a:bodyPr wrap="square" rtlCol="0">
            <a:spAutoFit/>
          </a:bodyPr>
          <a:lstStyle/>
          <a:p>
            <a:r>
              <a:rPr kumimoji="1" lang="ja-JP" altLang="en-US" sz="3200"/>
              <a:t>・平均には変化なし</a:t>
            </a:r>
            <a:endParaRPr kumimoji="1" lang="en-US" altLang="ja-JP" sz="3200" dirty="0"/>
          </a:p>
        </p:txBody>
      </p:sp>
    </p:spTree>
    <p:extLst>
      <p:ext uri="{BB962C8B-B14F-4D97-AF65-F5344CB8AC3E}">
        <p14:creationId xmlns:p14="http://schemas.microsoft.com/office/powerpoint/2010/main" val="387871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kumimoji="1" lang="ja-JP" altLang="en-US"/>
              <a:t>朝の支度準備など、時間管理を苦手</a:t>
            </a:r>
            <a:r>
              <a:rPr lang="ja-JP" altLang="en-US"/>
              <a:t>と感じる</a:t>
            </a:r>
            <a:r>
              <a:rPr kumimoji="1" lang="ja-JP" altLang="en-US"/>
              <a:t>人は多い</a:t>
            </a:r>
            <a:endParaRPr kumimoji="1" lang="en-US" altLang="ja-JP" dirty="0"/>
          </a:p>
          <a:p>
            <a:r>
              <a:rPr lang="ja-JP" altLang="en-US"/>
              <a:t>個人での時間管理が難しい理由の一つに「逆算が難しさ」が挙げられる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a:t>
            </a:r>
            <a:r>
              <a:rPr lang="ja-JP" altLang="en-US"/>
              <a:t>が縮小</a:t>
            </a:r>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99371" y="2203061"/>
            <a:ext cx="9613861" cy="3599316"/>
          </a:xfrm>
        </p:spPr>
        <p:txBody>
          <a:bodyPr/>
          <a:lstStyle/>
          <a:p>
            <a:r>
              <a:rPr lang="ja-JP" altLang="en-US"/>
              <a:t>見積もりを短めに設定する人ほど効果が出やすい</a:t>
            </a:r>
            <a:endParaRPr lang="en-US" altLang="ja-JP" dirty="0"/>
          </a:p>
          <a:p>
            <a:endParaRPr lang="en-US" altLang="ja-JP" dirty="0"/>
          </a:p>
          <a:p>
            <a:endParaRPr lang="en-US" altLang="ja-JP" dirty="0"/>
          </a:p>
          <a:p>
            <a:endParaRPr lang="en-US" altLang="ja-JP" dirty="0"/>
          </a:p>
          <a:p>
            <a:endParaRPr lang="en-US" altLang="ja-JP" dirty="0"/>
          </a:p>
          <a:p>
            <a:r>
              <a:rPr lang="ja-JP" altLang="en-US"/>
              <a:t>係数の低い被験者に効果が出やすい</a:t>
            </a: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pic>
        <p:nvPicPr>
          <p:cNvPr id="18" name="図 17">
            <a:extLst>
              <a:ext uri="{FF2B5EF4-FFF2-40B4-BE49-F238E27FC236}">
                <a16:creationId xmlns:a16="http://schemas.microsoft.com/office/drawing/2014/main" id="{482163B9-B8C3-B049-AD28-67E7DD52490D}"/>
              </a:ext>
            </a:extLst>
          </p:cNvPr>
          <p:cNvPicPr>
            <a:picLocks noChangeAspect="1"/>
          </p:cNvPicPr>
          <p:nvPr/>
        </p:nvPicPr>
        <p:blipFill rotWithShape="1">
          <a:blip r:embed="rId2"/>
          <a:srcRect t="34887" b="57263"/>
          <a:stretch/>
        </p:blipFill>
        <p:spPr>
          <a:xfrm>
            <a:off x="1164448" y="4938203"/>
            <a:ext cx="8230992" cy="864174"/>
          </a:xfrm>
          <a:prstGeom prst="rect">
            <a:avLst/>
          </a:prstGeom>
        </p:spPr>
      </p:pic>
      <p:pic>
        <p:nvPicPr>
          <p:cNvPr id="19" name="図 18">
            <a:extLst>
              <a:ext uri="{FF2B5EF4-FFF2-40B4-BE49-F238E27FC236}">
                <a16:creationId xmlns:a16="http://schemas.microsoft.com/office/drawing/2014/main" id="{D7506FE3-BDDA-C84A-8F78-369FFD852532}"/>
              </a:ext>
            </a:extLst>
          </p:cNvPr>
          <p:cNvPicPr>
            <a:picLocks noChangeAspect="1"/>
          </p:cNvPicPr>
          <p:nvPr/>
        </p:nvPicPr>
        <p:blipFill rotWithShape="1">
          <a:blip r:embed="rId2"/>
          <a:srcRect t="57538" b="34510"/>
          <a:stretch/>
        </p:blipFill>
        <p:spPr>
          <a:xfrm>
            <a:off x="1164448" y="5723477"/>
            <a:ext cx="8230992" cy="875489"/>
          </a:xfrm>
          <a:prstGeom prst="rect">
            <a:avLst/>
          </a:prstGeom>
        </p:spPr>
      </p:pic>
      <p:pic>
        <p:nvPicPr>
          <p:cNvPr id="20" name="図 19">
            <a:extLst>
              <a:ext uri="{FF2B5EF4-FFF2-40B4-BE49-F238E27FC236}">
                <a16:creationId xmlns:a16="http://schemas.microsoft.com/office/drawing/2014/main" id="{87250B58-FE20-9E42-9426-4C9A4C743857}"/>
              </a:ext>
            </a:extLst>
          </p:cNvPr>
          <p:cNvPicPr>
            <a:picLocks noChangeAspect="1"/>
          </p:cNvPicPr>
          <p:nvPr/>
        </p:nvPicPr>
        <p:blipFill rotWithShape="1">
          <a:blip r:embed="rId2"/>
          <a:srcRect t="69169" b="22878"/>
          <a:stretch/>
        </p:blipFill>
        <p:spPr>
          <a:xfrm>
            <a:off x="1151001" y="2737656"/>
            <a:ext cx="8230992" cy="875489"/>
          </a:xfrm>
          <a:prstGeom prst="rect">
            <a:avLst/>
          </a:prstGeom>
        </p:spPr>
      </p:pic>
      <p:pic>
        <p:nvPicPr>
          <p:cNvPr id="21" name="図 20">
            <a:extLst>
              <a:ext uri="{FF2B5EF4-FFF2-40B4-BE49-F238E27FC236}">
                <a16:creationId xmlns:a16="http://schemas.microsoft.com/office/drawing/2014/main" id="{88E7A08D-62AE-C349-92F2-C919E3C08D68}"/>
              </a:ext>
            </a:extLst>
          </p:cNvPr>
          <p:cNvPicPr>
            <a:picLocks noChangeAspect="1"/>
          </p:cNvPicPr>
          <p:nvPr/>
        </p:nvPicPr>
        <p:blipFill rotWithShape="1">
          <a:blip r:embed="rId2"/>
          <a:srcRect t="92630" b="-901"/>
          <a:stretch/>
        </p:blipFill>
        <p:spPr>
          <a:xfrm>
            <a:off x="1151001" y="3613145"/>
            <a:ext cx="8230992" cy="910464"/>
          </a:xfrm>
          <a:prstGeom prst="rect">
            <a:avLst/>
          </a:prstGeom>
        </p:spPr>
      </p:pic>
      <p:sp>
        <p:nvSpPr>
          <p:cNvPr id="22" name="左右矢印 21">
            <a:extLst>
              <a:ext uri="{FF2B5EF4-FFF2-40B4-BE49-F238E27FC236}">
                <a16:creationId xmlns:a16="http://schemas.microsoft.com/office/drawing/2014/main" id="{153B7495-2A67-EB44-B81D-AD0F8BD21C8A}"/>
              </a:ext>
            </a:extLst>
          </p:cNvPr>
          <p:cNvSpPr/>
          <p:nvPr/>
        </p:nvSpPr>
        <p:spPr>
          <a:xfrm>
            <a:off x="4034118" y="2507021"/>
            <a:ext cx="5347875" cy="405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係数低下　　　　　　　　　　　　　　　　　係数向上</a:t>
            </a:r>
          </a:p>
        </p:txBody>
      </p:sp>
    </p:spTree>
    <p:extLst>
      <p:ext uri="{BB962C8B-B14F-4D97-AF65-F5344CB8AC3E}">
        <p14:creationId xmlns:p14="http://schemas.microsoft.com/office/powerpoint/2010/main" val="16801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80321" y="2336873"/>
            <a:ext cx="9613861" cy="3599316"/>
          </a:xfrm>
        </p:spPr>
        <p:txBody>
          <a:bodyPr>
            <a:normAutofit fontScale="92500" lnSpcReduction="20000"/>
          </a:bodyPr>
          <a:lstStyle/>
          <a:p>
            <a:r>
              <a:rPr kumimoji="1" lang="ja-JP" altLang="en-US" sz="3500"/>
              <a:t>効果を感じた被験者→</a:t>
            </a:r>
            <a:r>
              <a:rPr kumimoji="1" lang="en-US" altLang="ja-JP" sz="3500" dirty="0"/>
              <a:t>81% (13</a:t>
            </a:r>
            <a:r>
              <a:rPr kumimoji="1" lang="ja-JP" altLang="en-US" sz="3500"/>
              <a:t>人</a:t>
            </a:r>
            <a:r>
              <a:rPr kumimoji="1" lang="en-US" altLang="ja-JP" sz="3500" dirty="0"/>
              <a:t>) </a:t>
            </a:r>
          </a:p>
          <a:p>
            <a:pPr marL="0" indent="0">
              <a:buNone/>
            </a:pPr>
            <a:r>
              <a:rPr lang="ja-JP" altLang="en-US"/>
              <a:t>安心感、行動把握向上、時間管理・意識の動機付け等</a:t>
            </a:r>
            <a:endParaRPr lang="en-US" altLang="ja-JP" dirty="0"/>
          </a:p>
          <a:p>
            <a:pPr marL="0" indent="0">
              <a:buNone/>
            </a:pPr>
            <a:endParaRPr kumimoji="1" lang="en-US" altLang="ja-JP" sz="900" dirty="0"/>
          </a:p>
          <a:p>
            <a:r>
              <a:rPr lang="ja-JP" altLang="en-US" sz="3500"/>
              <a:t>システムについて</a:t>
            </a:r>
            <a:endParaRPr lang="en-US" altLang="ja-JP" sz="3500" dirty="0"/>
          </a:p>
          <a:p>
            <a:r>
              <a:rPr lang="ja-JP" altLang="en-US"/>
              <a:t>長所→シンプルかつ効果が出やすい</a:t>
            </a:r>
            <a:endParaRPr lang="en-US" altLang="ja-JP" dirty="0"/>
          </a:p>
          <a:p>
            <a:r>
              <a:rPr lang="ja-JP" altLang="en-US"/>
              <a:t>短所→計測に手間がかかる、</a:t>
            </a:r>
            <a:r>
              <a:rPr lang="en-US" altLang="ja-JP" dirty="0"/>
              <a:t>UI</a:t>
            </a:r>
            <a:r>
              <a:rPr lang="ja-JP" altLang="en-US"/>
              <a:t>など</a:t>
            </a:r>
            <a:endParaRPr lang="en-US" altLang="ja-JP" dirty="0"/>
          </a:p>
          <a:p>
            <a:pPr marL="0" indent="0">
              <a:buNone/>
            </a:pPr>
            <a:endParaRPr lang="en-US" altLang="ja-JP" sz="800" dirty="0"/>
          </a:p>
          <a:p>
            <a:r>
              <a:rPr kumimoji="1" lang="ja-JP" altLang="en-US" sz="3500"/>
              <a:t>改善案：</a:t>
            </a:r>
            <a:endParaRPr kumimoji="1" lang="en-US" altLang="ja-JP" sz="3500" dirty="0"/>
          </a:p>
          <a:p>
            <a:pPr marL="0" indent="0">
              <a:buNone/>
            </a:pPr>
            <a:r>
              <a:rPr lang="ja-JP" altLang="en-US"/>
              <a:t>音声操作、</a:t>
            </a:r>
            <a:r>
              <a:rPr lang="en-US" altLang="ja-JP" dirty="0"/>
              <a:t>Apple Watch</a:t>
            </a:r>
            <a:r>
              <a:rPr lang="ja-JP" altLang="en-US"/>
              <a:t>、オン</a:t>
            </a:r>
            <a:r>
              <a:rPr lang="en-US" altLang="ja-JP" dirty="0"/>
              <a:t>/</a:t>
            </a:r>
            <a:r>
              <a:rPr lang="ja-JP" altLang="en-US"/>
              <a:t>オフのグラデーション、</a:t>
            </a:r>
            <a:endParaRPr lang="en-US" altLang="ja-JP" dirty="0"/>
          </a:p>
          <a:p>
            <a:pPr marL="0" indent="0">
              <a:buNone/>
            </a:pPr>
            <a:r>
              <a:rPr lang="ja-JP" altLang="en-US"/>
              <a:t>リマインダー連携、タイマー画面の導線改善、裏で計測可能に</a:t>
            </a:r>
            <a:endParaRPr kumimoji="1"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graphicFrame>
        <p:nvGraphicFramePr>
          <p:cNvPr id="5" name="グラフ 4">
            <a:extLst>
              <a:ext uri="{FF2B5EF4-FFF2-40B4-BE49-F238E27FC236}">
                <a16:creationId xmlns:a16="http://schemas.microsoft.com/office/drawing/2014/main" id="{873ACD97-EF1D-7344-924A-C5C3ABD998D7}"/>
              </a:ext>
            </a:extLst>
          </p:cNvPr>
          <p:cNvGraphicFramePr/>
          <p:nvPr>
            <p:extLst>
              <p:ext uri="{D42A27DB-BD31-4B8C-83A1-F6EECF244321}">
                <p14:modId xmlns:p14="http://schemas.microsoft.com/office/powerpoint/2010/main" val="298123576"/>
              </p:ext>
            </p:extLst>
          </p:nvPr>
        </p:nvGraphicFramePr>
        <p:xfrm>
          <a:off x="7581684" y="2153992"/>
          <a:ext cx="4134066" cy="43382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15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sz="3600" dirty="0" err="1"/>
              <a:t>ADLogger</a:t>
            </a:r>
            <a:r>
              <a:rPr lang="ja-JP" altLang="en-US" sz="3600"/>
              <a:t>の導入によって</a:t>
            </a:r>
            <a:endParaRPr lang="en-US" altLang="ja-JP" sz="3600" dirty="0"/>
          </a:p>
          <a:p>
            <a:endParaRPr lang="en-US" altLang="ja-JP" sz="800" dirty="0"/>
          </a:p>
          <a:p>
            <a:pPr lvl="1"/>
            <a:r>
              <a:rPr lang="ja-JP" altLang="en-US" sz="2800"/>
              <a:t>「差が縮まる」理由はタイマーの実測値の平均に合わせたい意識が高まる為か</a:t>
            </a:r>
            <a:endParaRPr lang="en-US" altLang="ja-JP" sz="2800" dirty="0"/>
          </a:p>
          <a:p>
            <a:pPr lvl="1"/>
            <a:r>
              <a:rPr lang="ja-JP" altLang="en-US" sz="2800"/>
              <a:t>被験者によって効果に差があるが、係数が低い被験者、苦手意識のある被験者、見積もりが短い被験者は効果が出やすい</a:t>
            </a:r>
            <a:endParaRPr lang="en-US" altLang="ja-JP" sz="2800" dirty="0"/>
          </a:p>
          <a:p>
            <a:pPr lvl="1"/>
            <a:r>
              <a:rPr lang="ja-JP" altLang="en-US" sz="2800"/>
              <a:t>時間予測を最適化する必要性</a:t>
            </a:r>
            <a:endParaRPr lang="en-US" altLang="ja-JP" sz="28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時間予測の最適化（線形回帰など）</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24</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25</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a:xfrm>
            <a:off x="680321" y="2336873"/>
            <a:ext cx="9613861" cy="3599316"/>
          </a:xfrm>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endParaRPr lang="en-US" altLang="ja-JP" sz="2800" dirty="0">
              <a:effectLst/>
            </a:endParaRPr>
          </a:p>
          <a:p>
            <a:endParaRPr lang="en-US" altLang="ja-JP" sz="800" dirty="0">
              <a:effectLst/>
            </a:endParaRPr>
          </a:p>
          <a:p>
            <a:r>
              <a:rPr lang="ja-JP" altLang="en-US" sz="2800">
                <a:effectLst/>
              </a:rPr>
              <a:t>その他アンケート調査にて</a:t>
            </a:r>
            <a:endParaRPr lang="en-US" altLang="ja-JP" sz="800" dirty="0">
              <a:effectLst/>
            </a:endParaRPr>
          </a:p>
          <a:p>
            <a:pPr lvl="1"/>
            <a:r>
              <a:rPr lang="en-US" altLang="ja-JP" dirty="0">
                <a:effectLst/>
              </a:rPr>
              <a:t>PR TIMES</a:t>
            </a:r>
            <a:r>
              <a:rPr lang="ja-JP" altLang="en-US">
                <a:effectLst/>
              </a:rPr>
              <a:t>：「支度に時間がかかった」</a:t>
            </a:r>
            <a:endParaRPr lang="en-US" altLang="ja-JP" dirty="0">
              <a:effectLst/>
            </a:endParaRPr>
          </a:p>
          <a:p>
            <a:pPr lvl="1"/>
            <a:r>
              <a:rPr lang="en-US" altLang="ja-JP" dirty="0" err="1">
                <a:effectLst/>
              </a:rPr>
              <a:t>CanCam</a:t>
            </a:r>
            <a:r>
              <a:rPr lang="ja-JP" altLang="en-US">
                <a:effectLst/>
              </a:rPr>
              <a:t>：「よく分からない」</a:t>
            </a:r>
            <a:r>
              <a:rPr lang="en-US" altLang="ja-JP" dirty="0">
                <a:effectLst/>
              </a:rPr>
              <a:t> </a:t>
            </a:r>
          </a:p>
          <a:p>
            <a:pPr marL="457200" lvl="1" indent="0">
              <a:buNone/>
            </a:pPr>
            <a:r>
              <a:rPr lang="ja-JP" altLang="en-US">
                <a:effectLst/>
              </a:rPr>
              <a:t>「思ったより準備に時間がかかる」</a:t>
            </a:r>
            <a:endParaRPr lang="en-US" altLang="ja-JP"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3777893926"/>
              </p:ext>
            </p:extLst>
          </p:nvPr>
        </p:nvGraphicFramePr>
        <p:xfrm>
          <a:off x="6375605"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1200329"/>
          </a:xfrm>
          <a:prstGeom prst="rect">
            <a:avLst/>
          </a:prstGeom>
          <a:noFill/>
        </p:spPr>
        <p:txBody>
          <a:bodyPr wrap="square" rtlCol="0">
            <a:spAutoFit/>
          </a:bodyPr>
          <a:lstStyle/>
          <a:p>
            <a:pPr marL="457200" indent="-457200">
              <a:buFont typeface="+mj-lt"/>
              <a:buAutoNum type="arabicPeriod"/>
            </a:pPr>
            <a:r>
              <a:rPr lang="ja-JP" altLang="en-US" sz="2000"/>
              <a:t>感覚に依存した見積もりの誤差</a:t>
            </a:r>
            <a:endParaRPr lang="en-US" altLang="ja-JP" sz="2000" dirty="0"/>
          </a:p>
          <a:p>
            <a:pPr marL="457200" indent="-457200">
              <a:buFont typeface="+mj-lt"/>
              <a:buAutoNum type="arabicPeriod"/>
            </a:pPr>
            <a:r>
              <a:rPr lang="ja-JP" altLang="en-US" sz="2000"/>
              <a:t>バッファ（余白時間）の不備</a:t>
            </a:r>
            <a:endParaRPr lang="en-US" altLang="ja-JP" sz="2000" dirty="0"/>
          </a:p>
          <a:p>
            <a:endParaRPr lang="en-US" altLang="ja-JP" sz="800" dirty="0"/>
          </a:p>
          <a:p>
            <a:r>
              <a:rPr lang="ja-JP" altLang="en-US" sz="2400"/>
              <a:t>→先行研究の少ない個人管理の分野に応用</a:t>
            </a:r>
            <a:endParaRPr lang="en-US" altLang="ja-JP" sz="24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pPr marL="0" indent="0">
              <a:buNone/>
            </a:pPr>
            <a:endParaRPr lang="en-US" altLang="ja-JP" sz="900" dirty="0"/>
          </a:p>
          <a:p>
            <a:pPr marL="0" indent="0">
              <a:buNone/>
            </a:pPr>
            <a:r>
              <a:rPr lang="ja-JP" altLang="en-US" sz="3200"/>
              <a:t>「アフェクティブコンピューティング」を</a:t>
            </a:r>
            <a:endParaRPr lang="en-US" altLang="ja-JP" sz="3200" dirty="0"/>
          </a:p>
          <a:p>
            <a:pPr marL="0" indent="0">
              <a:buNone/>
            </a:pPr>
            <a:r>
              <a:rPr lang="ja-JP" altLang="en-US" sz="3200"/>
              <a:t>実現するモバイルシステム技術の開発</a:t>
            </a:r>
            <a:endParaRPr lang="en-US" altLang="ja-JP" sz="3200" dirty="0"/>
          </a:p>
          <a:p>
            <a:pPr marL="514350" indent="-514350">
              <a:buFont typeface="+mj-lt"/>
              <a:buAutoNum type="arabicPeriod"/>
            </a:pPr>
            <a:endParaRPr lang="en-US" altLang="ja-JP" sz="3200" dirty="0"/>
          </a:p>
          <a:p>
            <a:pPr marL="514350" indent="-514350">
              <a:buFont typeface="+mj-lt"/>
              <a:buAutoNum type="arabicPeriod"/>
            </a:pPr>
            <a:r>
              <a:rPr lang="ja-JP" altLang="en-US"/>
              <a:t>正確な行動別時間の把握</a:t>
            </a:r>
            <a:endParaRPr lang="en-US" altLang="ja-JP" dirty="0"/>
          </a:p>
          <a:p>
            <a:pPr marL="514350" indent="-514350">
              <a:buFont typeface="+mj-lt"/>
              <a:buAutoNum type="arabicPeriod"/>
            </a:pPr>
            <a:r>
              <a:rPr lang="ja-JP" altLang="en-US"/>
              <a:t>適切な余裕時間の確保</a:t>
            </a:r>
            <a:endParaRPr lang="en-US" altLang="ja-JP" dirty="0"/>
          </a:p>
          <a:p>
            <a:pPr marL="0" indent="0">
              <a:buNone/>
            </a:pPr>
            <a:r>
              <a:rPr lang="ja-JP" altLang="en-US"/>
              <a:t>を実現させるアプリケーションの提案</a:t>
            </a:r>
            <a:endParaRPr lang="en-US" altLang="ja-JP"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𝑇</m:t>
                          </m:r>
                        </m:e>
                        <m:sub>
                          <m:r>
                            <a:rPr lang="en-US" altLang="ja-JP" sz="3600" b="0" i="1" smtClean="0">
                              <a:latin typeface="Cambria Math" panose="02040503050406030204" pitchFamily="18" charset="0"/>
                            </a:rPr>
                            <m:t>𝐸</m:t>
                          </m:r>
                        </m:sub>
                      </m:sSub>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𝑂</m:t>
                      </m:r>
                      <m:r>
                        <a:rPr lang="en-US" altLang="ja-JP" sz="3600" b="0" i="1" smtClean="0">
                          <a:latin typeface="Cambria Math" panose="02040503050406030204" pitchFamily="18" charset="0"/>
                        </a:rPr>
                        <m:t>+4</m:t>
                      </m:r>
                      <m:r>
                        <a:rPr lang="en-US" altLang="ja-JP" sz="3600" b="0" i="1" smtClean="0">
                          <a:latin typeface="Cambria Math" panose="02040503050406030204" pitchFamily="18" charset="0"/>
                        </a:rPr>
                        <m:t>𝑀</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𝑃</m:t>
                      </m:r>
                      <m:r>
                        <a:rPr lang="en-US" altLang="ja-JP" sz="3600" b="0" i="1" smtClean="0">
                          <a:latin typeface="Cambria Math" panose="02040503050406030204" pitchFamily="18" charset="0"/>
                        </a:rPr>
                        <m:t>)/6</m:t>
                      </m:r>
                    </m:oMath>
                  </m:oMathPara>
                </a14:m>
                <a:endParaRPr lang="en-US" altLang="ja-JP" sz="3600" dirty="0"/>
              </a:p>
              <a:p>
                <a:pPr marL="0" indent="0">
                  <a:buNone/>
                </a:pPr>
                <a:endParaRPr lang="en-US" altLang="ja-JP" sz="800" dirty="0"/>
              </a:p>
              <a:p>
                <a:pPr marL="0" indent="0">
                  <a:buNone/>
                </a:pPr>
                <a:endParaRPr lang="en-US" altLang="ja-JP" sz="800"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トップダウン</a:t>
            </a:r>
            <a:r>
              <a:rPr lang="en-US" altLang="ja-JP" sz="3200" dirty="0"/>
              <a:t>/</a:t>
            </a:r>
            <a:r>
              <a:rPr lang="ja-JP" altLang="en-US" sz="3200"/>
              <a:t>ボトムアップ（ボトムアップは下図参照）</a:t>
            </a:r>
            <a:endParaRPr lang="en-US" altLang="ja-JP" sz="3200"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1270885" y="2893076"/>
            <a:ext cx="9015238" cy="3631786"/>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
        <p:nvSpPr>
          <p:cNvPr id="4" name="円/楕円 3">
            <a:extLst>
              <a:ext uri="{FF2B5EF4-FFF2-40B4-BE49-F238E27FC236}">
                <a16:creationId xmlns:a16="http://schemas.microsoft.com/office/drawing/2014/main" id="{97860B74-3D23-6448-809B-31B3B1F1B58C}"/>
              </a:ext>
            </a:extLst>
          </p:cNvPr>
          <p:cNvSpPr/>
          <p:nvPr/>
        </p:nvSpPr>
        <p:spPr>
          <a:xfrm>
            <a:off x="7684477" y="3358662"/>
            <a:ext cx="2601646" cy="1350307"/>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pPr marL="0" indent="0" algn="r">
              <a:buNone/>
            </a:pPr>
            <a:r>
              <a:rPr lang="en-US" altLang="ja-JP" sz="3200" dirty="0"/>
              <a:t>…</a:t>
            </a:r>
            <a:r>
              <a:rPr lang="ja-JP" altLang="en-US" sz="3200"/>
              <a:t>等</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7761"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33728</TotalTime>
  <Words>1770</Words>
  <Application>Microsoft Macintosh PowerPoint</Application>
  <PresentationFormat>ワイド画面</PresentationFormat>
  <Paragraphs>241</Paragraphs>
  <Slides>25</Slides>
  <Notes>17</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結果</vt:lpstr>
      <vt:lpstr>7. 結果</vt:lpstr>
      <vt:lpstr>7. インタビュー結果 まとめ</vt:lpstr>
      <vt:lpstr>7. インタビュー結果 まとめ</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582</cp:revision>
  <cp:lastPrinted>2021-02-02T14:36:05Z</cp:lastPrinted>
  <dcterms:created xsi:type="dcterms:W3CDTF">2020-01-05T01:18:45Z</dcterms:created>
  <dcterms:modified xsi:type="dcterms:W3CDTF">2021-02-26T04:19:11Z</dcterms:modified>
</cp:coreProperties>
</file>